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58" r:id="rId4"/>
    <p:sldId id="259" r:id="rId5"/>
    <p:sldId id="261" r:id="rId6"/>
    <p:sldId id="263" r:id="rId7"/>
    <p:sldId id="264" r:id="rId8"/>
    <p:sldId id="265" r:id="rId9"/>
    <p:sldId id="266" r:id="rId10"/>
    <p:sldId id="267" r:id="rId11"/>
    <p:sldId id="260" r:id="rId12"/>
    <p:sldId id="272" r:id="rId13"/>
    <p:sldId id="273" r:id="rId14"/>
    <p:sldId id="274" r:id="rId15"/>
    <p:sldId id="275" r:id="rId16"/>
    <p:sldId id="268" r:id="rId17"/>
    <p:sldId id="269" r:id="rId18"/>
    <p:sldId id="270" r:id="rId1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545"/>
  </p:normalViewPr>
  <p:slideViewPr>
    <p:cSldViewPr snapToGrid="0" snapToObjects="1">
      <p:cViewPr varScale="1">
        <p:scale>
          <a:sx n="55" d="100"/>
          <a:sy n="55" d="100"/>
        </p:scale>
        <p:origin x="2088"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tiff>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080543477"/>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00200" y="635000"/>
            <a:ext cx="9779000" cy="59182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nchor="b"/>
          <a:lstStyle/>
          <a:p>
            <a:r>
              <a:t>Title Text</a:t>
            </a:r>
          </a:p>
        </p:txBody>
      </p:sp>
      <p:sp>
        <p:nvSpPr>
          <p:cNvPr id="22" name="Shape 22"/>
          <p:cNvSpPr>
            <a:spLocks noGrp="1"/>
          </p:cNvSpPr>
          <p:nvPr>
            <p:ph type="body" sz="quarter" idx="1"/>
          </p:nvPr>
        </p:nvSpPr>
        <p:spPr>
          <a:xfrm>
            <a:off x="1270000" y="8191500"/>
            <a:ext cx="10464800" cy="12192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762000"/>
            <a:ext cx="5334000" cy="82423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762000"/>
            <a:ext cx="5334000" cy="40005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5003800"/>
            <a:ext cx="5334000" cy="40005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898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18300" y="762000"/>
            <a:ext cx="5334000" cy="3898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762884"/>
            <a:ext cx="5334000" cy="8229601"/>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533400"/>
          </a:xfrm>
          <a:prstGeom prst="rect">
            <a:avLst/>
          </a:prstGeom>
        </p:spPr>
        <p:txBody>
          <a:bodyPr anchor="t">
            <a:spAutoFit/>
          </a:bodyPr>
          <a:lstStyle>
            <a:lvl1pPr marL="0" indent="0" algn="ctr">
              <a:spcBef>
                <a:spcPts val="0"/>
              </a:spcBef>
              <a:buSzTx/>
              <a:buNone/>
              <a:defRPr sz="2800" b="1">
                <a:latin typeface="Helvetica"/>
                <a:ea typeface="Helvetica"/>
                <a:cs typeface="Helvetica"/>
                <a:sym typeface="Helvetica"/>
              </a:defRPr>
            </a:lvl1pPr>
          </a:lstStyle>
          <a:p>
            <a:r>
              <a:t>–Johnny Appleseed</a:t>
            </a:r>
          </a:p>
        </p:txBody>
      </p:sp>
      <p:sp>
        <p:nvSpPr>
          <p:cNvPr id="94" name="Shape 94"/>
          <p:cNvSpPr>
            <a:spLocks noGrp="1"/>
          </p:cNvSpPr>
          <p:nvPr>
            <p:ph type="body" sz="quarter" idx="14"/>
          </p:nvPr>
        </p:nvSpPr>
        <p:spPr>
          <a:xfrm>
            <a:off x="1270000" y="4254500"/>
            <a:ext cx="10464800" cy="711200"/>
          </a:xfrm>
          <a:prstGeom prst="rect">
            <a:avLst/>
          </a:prstGeom>
        </p:spPr>
        <p:txBody>
          <a:bodyPr>
            <a:spAutoFit/>
          </a:bodyPr>
          <a:lstStyle>
            <a:lvl1pPr marL="0" indent="0" algn="ctr">
              <a:spcBef>
                <a:spcPts val="2400"/>
              </a:spcBef>
              <a:buSzTx/>
              <a:buNone/>
              <a:defRPr sz="4000"/>
            </a:lvl1pPr>
          </a:lstStyle>
          <a:p>
            <a:r>
              <a:t>“Type a quote here.”</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3"/>
          <a:srcRect/>
          <a:stretch>
            <a:fillRect/>
          </a:stretch>
        </a:blip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06400"/>
            <a:ext cx="11099800" cy="2120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4560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 id="2147483660" r:id="rId11"/>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57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914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71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828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860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743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200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657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114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p:cNvSpPr>
          <p:nvPr>
            <p:ph type="ctrTitle"/>
          </p:nvPr>
        </p:nvSpPr>
        <p:spPr>
          <a:prstGeom prst="rect">
            <a:avLst/>
          </a:prstGeom>
        </p:spPr>
        <p:txBody>
          <a:bodyPr/>
          <a:lstStyle/>
          <a:p>
            <a:r>
              <a:rPr lang="en-US" altLang="zh-CN" dirty="0"/>
              <a:t>Assignment3</a:t>
            </a:r>
            <a:r>
              <a:rPr lang="zh-CN" altLang="en-US" dirty="0"/>
              <a:t> </a:t>
            </a:r>
            <a:r>
              <a:rPr lang="en-US" altLang="zh-CN" dirty="0"/>
              <a:t>Proposal</a:t>
            </a:r>
            <a:br>
              <a:rPr lang="en-US" altLang="zh-CN" dirty="0"/>
            </a:br>
            <a:endParaRPr dirty="0"/>
          </a:p>
        </p:txBody>
      </p:sp>
      <p:sp>
        <p:nvSpPr>
          <p:cNvPr id="120" name="Shape 120"/>
          <p:cNvSpPr>
            <a:spLocks noGrp="1"/>
          </p:cNvSpPr>
          <p:nvPr>
            <p:ph type="subTitle" sz="quarter" idx="1"/>
          </p:nvPr>
        </p:nvSpPr>
        <p:spPr>
          <a:prstGeom prst="rect">
            <a:avLst/>
          </a:prstGeom>
        </p:spPr>
        <p:txBody>
          <a:bodyPr/>
          <a:lstStyle/>
          <a:p>
            <a:r>
              <a:t>Group 1</a:t>
            </a:r>
          </a:p>
          <a:p>
            <a:r>
              <a:t>Chang Yu, Songzhe Zhang, You Li</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87387" y="704297"/>
            <a:ext cx="9006509" cy="965478"/>
          </a:xfrm>
        </p:spPr>
        <p:txBody>
          <a:bodyPr>
            <a:normAutofit fontScale="90000"/>
          </a:bodyPr>
          <a:lstStyle/>
          <a:p>
            <a:r>
              <a:rPr lang="en-US" altLang="zh-CN" dirty="0"/>
              <a:t>Visualization</a:t>
            </a:r>
            <a:endParaRPr lang="en-US" dirty="0"/>
          </a:p>
        </p:txBody>
      </p:sp>
      <p:sp>
        <p:nvSpPr>
          <p:cNvPr id="3" name="文本占位符 2"/>
          <p:cNvSpPr>
            <a:spLocks noGrp="1"/>
          </p:cNvSpPr>
          <p:nvPr>
            <p:ph type="body" idx="1"/>
          </p:nvPr>
        </p:nvSpPr>
        <p:spPr>
          <a:xfrm>
            <a:off x="616226" y="1722335"/>
            <a:ext cx="12006470" cy="1597335"/>
          </a:xfrm>
        </p:spPr>
        <p:txBody>
          <a:bodyPr>
            <a:normAutofit fontScale="92500" lnSpcReduction="10000"/>
          </a:bodyPr>
          <a:lstStyle/>
          <a:p>
            <a:r>
              <a:rPr lang="en-US" dirty="0"/>
              <a:t>There is also a diagram display the use of electricity of each day, though difference exit in each building, while compare to themselves, the graph seems to be stable. </a:t>
            </a:r>
          </a:p>
        </p:txBody>
      </p:sp>
      <p:pic>
        <p:nvPicPr>
          <p:cNvPr id="4" name="图片 3"/>
          <p:cNvPicPr>
            <a:picLocks noChangeAspect="1"/>
          </p:cNvPicPr>
          <p:nvPr/>
        </p:nvPicPr>
        <p:blipFill>
          <a:blip r:embed="rId2"/>
          <a:stretch>
            <a:fillRect/>
          </a:stretch>
        </p:blipFill>
        <p:spPr>
          <a:xfrm>
            <a:off x="616226" y="3351043"/>
            <a:ext cx="11032435" cy="5951858"/>
          </a:xfrm>
          <a:prstGeom prst="rect">
            <a:avLst/>
          </a:prstGeom>
        </p:spPr>
      </p:pic>
    </p:spTree>
    <p:extLst>
      <p:ext uri="{BB962C8B-B14F-4D97-AF65-F5344CB8AC3E}">
        <p14:creationId xmlns:p14="http://schemas.microsoft.com/office/powerpoint/2010/main" val="116834882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Pre-processing</a:t>
            </a:r>
            <a:r>
              <a:rPr lang="zh-CN" altLang="en-US" dirty="0" smtClean="0"/>
              <a:t> </a:t>
            </a:r>
            <a:r>
              <a:rPr lang="en-US" altLang="zh-CN" dirty="0" smtClean="0"/>
              <a:t>The</a:t>
            </a:r>
            <a:r>
              <a:rPr lang="zh-CN" altLang="en-US" dirty="0" smtClean="0"/>
              <a:t> </a:t>
            </a:r>
            <a:r>
              <a:rPr lang="en-US" altLang="zh-CN" dirty="0" smtClean="0"/>
              <a:t>Data	</a:t>
            </a:r>
            <a:endParaRPr lang="en-US" dirty="0"/>
          </a:p>
        </p:txBody>
      </p:sp>
      <p:sp>
        <p:nvSpPr>
          <p:cNvPr id="3" name="文本占位符 2"/>
          <p:cNvSpPr>
            <a:spLocks noGrp="1"/>
          </p:cNvSpPr>
          <p:nvPr>
            <p:ph type="body" idx="1"/>
          </p:nvPr>
        </p:nvSpPr>
        <p:spPr/>
        <p:txBody>
          <a:bodyPr/>
          <a:lstStyle/>
          <a:p>
            <a:endParaRPr lang="en-US" dirty="0"/>
          </a:p>
        </p:txBody>
      </p:sp>
      <p:pic>
        <p:nvPicPr>
          <p:cNvPr id="4" name="图片 6"/>
          <p:cNvPicPr/>
          <p:nvPr/>
        </p:nvPicPr>
        <p:blipFill>
          <a:blip r:embed="rId2"/>
          <a:stretch>
            <a:fillRect/>
          </a:stretch>
        </p:blipFill>
        <p:spPr>
          <a:xfrm>
            <a:off x="1312984" y="3048000"/>
            <a:ext cx="10339754" cy="5603631"/>
          </a:xfrm>
          <a:prstGeom prst="rect">
            <a:avLst/>
          </a:prstGeom>
        </p:spPr>
      </p:pic>
    </p:spTree>
    <p:extLst>
      <p:ext uri="{BB962C8B-B14F-4D97-AF65-F5344CB8AC3E}">
        <p14:creationId xmlns:p14="http://schemas.microsoft.com/office/powerpoint/2010/main" val="171289179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Pre-processing</a:t>
            </a:r>
            <a:r>
              <a:rPr lang="zh-CN" altLang="en-US" dirty="0" smtClean="0"/>
              <a:t> </a:t>
            </a:r>
            <a:r>
              <a:rPr lang="en-US" altLang="zh-CN" dirty="0" smtClean="0"/>
              <a:t>The</a:t>
            </a:r>
            <a:r>
              <a:rPr lang="zh-CN" altLang="en-US" dirty="0" smtClean="0"/>
              <a:t> </a:t>
            </a:r>
            <a:r>
              <a:rPr lang="en-US" altLang="zh-CN" dirty="0" smtClean="0"/>
              <a:t>Data	</a:t>
            </a:r>
            <a:endParaRPr lang="en-US" dirty="0"/>
          </a:p>
        </p:txBody>
      </p:sp>
      <p:sp>
        <p:nvSpPr>
          <p:cNvPr id="3" name="文本占位符 2"/>
          <p:cNvSpPr>
            <a:spLocks noGrp="1"/>
          </p:cNvSpPr>
          <p:nvPr>
            <p:ph type="body" idx="1"/>
          </p:nvPr>
        </p:nvSpPr>
        <p:spPr/>
        <p:txBody>
          <a:bodyPr/>
          <a:lstStyle/>
          <a:p>
            <a:endParaRPr lang="en-US" dirty="0"/>
          </a:p>
        </p:txBody>
      </p:sp>
      <p:sp>
        <p:nvSpPr>
          <p:cNvPr id="5" name="TextBox 4"/>
          <p:cNvSpPr txBox="1"/>
          <p:nvPr/>
        </p:nvSpPr>
        <p:spPr>
          <a:xfrm>
            <a:off x="14942486" y="5506131"/>
            <a:ext cx="102657" cy="6873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3800" b="0" i="0" u="none" strike="noStrike" cap="none" spc="0" normalizeH="0" baseline="0" dirty="0">
              <a:ln>
                <a:noFill/>
              </a:ln>
              <a:solidFill>
                <a:srgbClr val="FFFFFF"/>
              </a:solidFill>
              <a:effectLst/>
              <a:uFillTx/>
              <a:latin typeface="+mn-lt"/>
              <a:ea typeface="+mn-ea"/>
              <a:cs typeface="+mn-cs"/>
              <a:sym typeface="Helvetica Light"/>
            </a:endParaRPr>
          </a:p>
        </p:txBody>
      </p:sp>
      <p:pic>
        <p:nvPicPr>
          <p:cNvPr id="6" name="图片 64"/>
          <p:cNvPicPr/>
          <p:nvPr/>
        </p:nvPicPr>
        <p:blipFill>
          <a:blip r:embed="rId2"/>
          <a:stretch>
            <a:fillRect/>
          </a:stretch>
        </p:blipFill>
        <p:spPr>
          <a:xfrm>
            <a:off x="1312985" y="2907323"/>
            <a:ext cx="10503877" cy="5720862"/>
          </a:xfrm>
          <a:prstGeom prst="rect">
            <a:avLst/>
          </a:prstGeom>
        </p:spPr>
      </p:pic>
    </p:spTree>
    <p:extLst>
      <p:ext uri="{BB962C8B-B14F-4D97-AF65-F5344CB8AC3E}">
        <p14:creationId xmlns:p14="http://schemas.microsoft.com/office/powerpoint/2010/main" val="117524827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The</a:t>
            </a:r>
            <a:r>
              <a:rPr lang="zh-CN" altLang="en-US" dirty="0" smtClean="0"/>
              <a:t> </a:t>
            </a:r>
            <a:r>
              <a:rPr lang="en-US" altLang="zh-CN" dirty="0" smtClean="0"/>
              <a:t>Final</a:t>
            </a:r>
            <a:r>
              <a:rPr lang="zh-CN" altLang="en-US" dirty="0" smtClean="0"/>
              <a:t> </a:t>
            </a:r>
            <a:r>
              <a:rPr lang="en-US" altLang="zh-CN" dirty="0" smtClean="0"/>
              <a:t>Dataset</a:t>
            </a:r>
            <a:endParaRPr lang="en-US" dirty="0"/>
          </a:p>
        </p:txBody>
      </p:sp>
      <p:sp>
        <p:nvSpPr>
          <p:cNvPr id="3" name="文本占位符 2"/>
          <p:cNvSpPr>
            <a:spLocks noGrp="1"/>
          </p:cNvSpPr>
          <p:nvPr>
            <p:ph type="body" idx="1"/>
          </p:nvPr>
        </p:nvSpPr>
        <p:spPr/>
        <p:txBody>
          <a:bodyPr/>
          <a:lstStyle/>
          <a:p>
            <a:endParaRPr lang="en-US" dirty="0"/>
          </a:p>
        </p:txBody>
      </p:sp>
      <p:sp>
        <p:nvSpPr>
          <p:cNvPr id="5" name="TextBox 4"/>
          <p:cNvSpPr txBox="1"/>
          <p:nvPr/>
        </p:nvSpPr>
        <p:spPr>
          <a:xfrm>
            <a:off x="14942486" y="5506131"/>
            <a:ext cx="102657" cy="6873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3800" b="0" i="0" u="none" strike="noStrike" cap="none" spc="0" normalizeH="0" baseline="0" dirty="0">
              <a:ln>
                <a:noFill/>
              </a:ln>
              <a:solidFill>
                <a:srgbClr val="FFFFFF"/>
              </a:solidFill>
              <a:effectLst/>
              <a:uFillTx/>
              <a:latin typeface="+mn-lt"/>
              <a:ea typeface="+mn-ea"/>
              <a:cs typeface="+mn-cs"/>
              <a:sym typeface="Helvetica Light"/>
            </a:endParaRPr>
          </a:p>
        </p:txBody>
      </p:sp>
      <p:pic>
        <p:nvPicPr>
          <p:cNvPr id="6" name="Picture 5"/>
          <p:cNvPicPr/>
          <p:nvPr/>
        </p:nvPicPr>
        <p:blipFill>
          <a:blip r:embed="rId2"/>
          <a:stretch>
            <a:fillRect/>
          </a:stretch>
        </p:blipFill>
        <p:spPr>
          <a:xfrm>
            <a:off x="1172307" y="2836985"/>
            <a:ext cx="10597661" cy="6040315"/>
          </a:xfrm>
          <a:prstGeom prst="rect">
            <a:avLst/>
          </a:prstGeom>
        </p:spPr>
      </p:pic>
    </p:spTree>
    <p:extLst>
      <p:ext uri="{BB962C8B-B14F-4D97-AF65-F5344CB8AC3E}">
        <p14:creationId xmlns:p14="http://schemas.microsoft.com/office/powerpoint/2010/main" val="75053695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Model</a:t>
            </a:r>
            <a:r>
              <a:rPr lang="zh-CN" altLang="en-US" dirty="0" smtClean="0"/>
              <a:t> </a:t>
            </a:r>
            <a:r>
              <a:rPr lang="en-US" altLang="zh-CN" dirty="0" smtClean="0"/>
              <a:t>in</a:t>
            </a:r>
            <a:r>
              <a:rPr lang="zh-CN" altLang="en-US" dirty="0" smtClean="0"/>
              <a:t> </a:t>
            </a:r>
            <a:r>
              <a:rPr lang="en-US" altLang="zh-CN" dirty="0" smtClean="0"/>
              <a:t>Azure</a:t>
            </a:r>
            <a:endParaRPr lang="en-US" dirty="0"/>
          </a:p>
        </p:txBody>
      </p:sp>
      <p:sp>
        <p:nvSpPr>
          <p:cNvPr id="3" name="文本占位符 2"/>
          <p:cNvSpPr>
            <a:spLocks noGrp="1"/>
          </p:cNvSpPr>
          <p:nvPr>
            <p:ph type="body" idx="1"/>
          </p:nvPr>
        </p:nvSpPr>
        <p:spPr/>
        <p:txBody>
          <a:bodyPr/>
          <a:lstStyle/>
          <a:p>
            <a:endParaRPr lang="en-US" dirty="0"/>
          </a:p>
        </p:txBody>
      </p:sp>
      <p:sp>
        <p:nvSpPr>
          <p:cNvPr id="5" name="TextBox 4"/>
          <p:cNvSpPr txBox="1"/>
          <p:nvPr/>
        </p:nvSpPr>
        <p:spPr>
          <a:xfrm>
            <a:off x="14942486" y="5506131"/>
            <a:ext cx="102657" cy="6873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3800" b="0" i="0" u="none" strike="noStrike" cap="none" spc="0" normalizeH="0" baseline="0" dirty="0">
              <a:ln>
                <a:noFill/>
              </a:ln>
              <a:solidFill>
                <a:srgbClr val="FFFFFF"/>
              </a:solidFill>
              <a:effectLst/>
              <a:uFillTx/>
              <a:latin typeface="+mn-lt"/>
              <a:ea typeface="+mn-ea"/>
              <a:cs typeface="+mn-cs"/>
              <a:sym typeface="Helvetica Light"/>
            </a:endParaRPr>
          </a:p>
        </p:txBody>
      </p:sp>
      <p:pic>
        <p:nvPicPr>
          <p:cNvPr id="7" name="图片 7"/>
          <p:cNvPicPr/>
          <p:nvPr/>
        </p:nvPicPr>
        <p:blipFill>
          <a:blip r:embed="rId2"/>
          <a:stretch>
            <a:fillRect/>
          </a:stretch>
        </p:blipFill>
        <p:spPr>
          <a:xfrm>
            <a:off x="952500" y="2836985"/>
            <a:ext cx="11099799" cy="6040315"/>
          </a:xfrm>
          <a:prstGeom prst="rect">
            <a:avLst/>
          </a:prstGeom>
        </p:spPr>
      </p:pic>
    </p:spTree>
    <p:extLst>
      <p:ext uri="{BB962C8B-B14F-4D97-AF65-F5344CB8AC3E}">
        <p14:creationId xmlns:p14="http://schemas.microsoft.com/office/powerpoint/2010/main" val="73664981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smtClean="0"/>
              <a:t>The</a:t>
            </a:r>
            <a:r>
              <a:rPr lang="zh-CN" altLang="en-US" dirty="0" smtClean="0"/>
              <a:t> </a:t>
            </a:r>
            <a:r>
              <a:rPr lang="en-US" altLang="zh-CN" dirty="0" smtClean="0"/>
              <a:t>Final</a:t>
            </a:r>
            <a:r>
              <a:rPr lang="zh-CN" altLang="en-US" dirty="0" smtClean="0"/>
              <a:t> </a:t>
            </a:r>
            <a:r>
              <a:rPr lang="en-US" altLang="zh-CN" dirty="0" smtClean="0"/>
              <a:t>Dataset</a:t>
            </a:r>
            <a:endParaRPr lang="en-US" dirty="0"/>
          </a:p>
        </p:txBody>
      </p:sp>
      <p:sp>
        <p:nvSpPr>
          <p:cNvPr id="3" name="文本占位符 2"/>
          <p:cNvSpPr>
            <a:spLocks noGrp="1"/>
          </p:cNvSpPr>
          <p:nvPr>
            <p:ph type="body" idx="1"/>
          </p:nvPr>
        </p:nvSpPr>
        <p:spPr/>
        <p:txBody>
          <a:bodyPr/>
          <a:lstStyle/>
          <a:p>
            <a:endParaRPr lang="en-US" dirty="0"/>
          </a:p>
        </p:txBody>
      </p:sp>
      <p:sp>
        <p:nvSpPr>
          <p:cNvPr id="5" name="TextBox 4"/>
          <p:cNvSpPr txBox="1"/>
          <p:nvPr/>
        </p:nvSpPr>
        <p:spPr>
          <a:xfrm>
            <a:off x="14942486" y="5506131"/>
            <a:ext cx="102657" cy="6873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3800" b="0" i="0" u="none" strike="noStrike" cap="none" spc="0" normalizeH="0" baseline="0" dirty="0">
              <a:ln>
                <a:noFill/>
              </a:ln>
              <a:solidFill>
                <a:srgbClr val="FFFFFF"/>
              </a:solidFill>
              <a:effectLst/>
              <a:uFillTx/>
              <a:latin typeface="+mn-lt"/>
              <a:ea typeface="+mn-ea"/>
              <a:cs typeface="+mn-cs"/>
              <a:sym typeface="Helvetica Light"/>
            </a:endParaRPr>
          </a:p>
        </p:txBody>
      </p:sp>
      <p:pic>
        <p:nvPicPr>
          <p:cNvPr id="6" name="Picture 5"/>
          <p:cNvPicPr/>
          <p:nvPr/>
        </p:nvPicPr>
        <p:blipFill>
          <a:blip r:embed="rId2"/>
          <a:stretch>
            <a:fillRect/>
          </a:stretch>
        </p:blipFill>
        <p:spPr>
          <a:xfrm>
            <a:off x="1172307" y="2836985"/>
            <a:ext cx="10597661" cy="6040315"/>
          </a:xfrm>
          <a:prstGeom prst="rect">
            <a:avLst/>
          </a:prstGeom>
        </p:spPr>
      </p:pic>
    </p:spTree>
    <p:extLst>
      <p:ext uri="{BB962C8B-B14F-4D97-AF65-F5344CB8AC3E}">
        <p14:creationId xmlns:p14="http://schemas.microsoft.com/office/powerpoint/2010/main" val="177666424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rPr lang="en-US" altLang="zh-CN" dirty="0" smtClean="0"/>
              <a:t>Front</a:t>
            </a:r>
            <a:r>
              <a:rPr lang="zh-CN" altLang="en-US" dirty="0" smtClean="0"/>
              <a:t> </a:t>
            </a:r>
            <a:r>
              <a:rPr lang="en-US" altLang="zh-CN" dirty="0" smtClean="0"/>
              <a:t>End</a:t>
            </a:r>
            <a:r>
              <a:rPr lang="en-US" altLang="zh-CN" dirty="0"/>
              <a:t>	</a:t>
            </a:r>
            <a:endParaRPr dirty="0"/>
          </a:p>
        </p:txBody>
      </p:sp>
      <p:sp>
        <p:nvSpPr>
          <p:cNvPr id="123" name="Shape 123"/>
          <p:cNvSpPr>
            <a:spLocks noGrp="1"/>
          </p:cNvSpPr>
          <p:nvPr>
            <p:ph type="body" idx="1"/>
          </p:nvPr>
        </p:nvSpPr>
        <p:spPr>
          <a:prstGeom prst="rect">
            <a:avLst/>
          </a:prstGeom>
        </p:spPr>
        <p:txBody>
          <a:bodyPr/>
          <a:lstStyle/>
          <a:p>
            <a:endParaRPr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952500" y="2840989"/>
            <a:ext cx="11099800" cy="5857534"/>
          </a:xfrm>
          <a:prstGeom prst="rect">
            <a:avLst/>
          </a:prstGeom>
        </p:spPr>
      </p:pic>
    </p:spTree>
    <p:extLst>
      <p:ext uri="{BB962C8B-B14F-4D97-AF65-F5344CB8AC3E}">
        <p14:creationId xmlns:p14="http://schemas.microsoft.com/office/powerpoint/2010/main" val="1619061597"/>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Back</a:t>
            </a:r>
            <a:r>
              <a:rPr lang="zh-CN" altLang="en-US" dirty="0" smtClean="0"/>
              <a:t> </a:t>
            </a:r>
            <a:r>
              <a:rPr lang="en-US" altLang="zh-CN" dirty="0" smtClean="0"/>
              <a:t>End</a:t>
            </a:r>
            <a:endParaRPr lang="en-US" dirty="0"/>
          </a:p>
        </p:txBody>
      </p:sp>
      <p:sp>
        <p:nvSpPr>
          <p:cNvPr id="3" name="文本占位符 2"/>
          <p:cNvSpPr>
            <a:spLocks noGrp="1"/>
          </p:cNvSpPr>
          <p:nvPr>
            <p:ph type="body" idx="1"/>
          </p:nvPr>
        </p:nvSpPr>
        <p:spPr>
          <a:xfrm>
            <a:off x="952500" y="2590800"/>
            <a:ext cx="11099800" cy="832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dirty="0" smtClean="0"/>
              <a:t>We</a:t>
            </a:r>
            <a:r>
              <a:rPr lang="zh-CN" altLang="en-US" dirty="0" smtClean="0"/>
              <a:t> </a:t>
            </a:r>
            <a:r>
              <a:rPr lang="en-US" altLang="zh-CN" dirty="0" smtClean="0"/>
              <a:t>use</a:t>
            </a:r>
            <a:r>
              <a:rPr lang="zh-CN" altLang="en-US" dirty="0" smtClean="0"/>
              <a:t> </a:t>
            </a:r>
            <a:r>
              <a:rPr lang="en-US" altLang="zh-CN" dirty="0" smtClean="0"/>
              <a:t>Spring</a:t>
            </a:r>
            <a:r>
              <a:rPr lang="zh-CN" altLang="en-US" dirty="0" smtClean="0"/>
              <a:t> </a:t>
            </a:r>
            <a:r>
              <a:rPr lang="en-US" altLang="zh-CN" dirty="0" smtClean="0"/>
              <a:t>MVC</a:t>
            </a:r>
            <a:r>
              <a:rPr lang="zh-CN" altLang="en-US" dirty="0" smtClean="0"/>
              <a:t> </a:t>
            </a:r>
            <a:r>
              <a:rPr lang="en-US" altLang="zh-CN" dirty="0" smtClean="0"/>
              <a:t>to</a:t>
            </a:r>
            <a:r>
              <a:rPr lang="zh-CN" altLang="en-US" dirty="0" smtClean="0"/>
              <a:t> </a:t>
            </a:r>
            <a:r>
              <a:rPr lang="en-US" altLang="zh-CN" dirty="0" smtClean="0"/>
              <a:t>parse</a:t>
            </a:r>
            <a:r>
              <a:rPr lang="zh-CN" altLang="en-US" dirty="0" smtClean="0"/>
              <a:t> </a:t>
            </a:r>
            <a:r>
              <a:rPr lang="en-US" altLang="zh-CN" dirty="0" smtClean="0"/>
              <a:t>the</a:t>
            </a:r>
            <a:r>
              <a:rPr lang="zh-CN" altLang="en-US" dirty="0" smtClean="0"/>
              <a:t> </a:t>
            </a:r>
            <a:r>
              <a:rPr lang="en-US" altLang="zh-CN" dirty="0" smtClean="0"/>
              <a:t>data</a:t>
            </a:r>
            <a:r>
              <a:rPr lang="en-US" altLang="zh-CN" dirty="0"/>
              <a:t>.</a:t>
            </a:r>
            <a:endParaRPr lang="en-US" altLang="zh-CN" dirty="0" smtClean="0"/>
          </a:p>
        </p:txBody>
      </p:sp>
      <p:pic>
        <p:nvPicPr>
          <p:cNvPr id="4" name="图片 8"/>
          <p:cNvPicPr/>
          <p:nvPr/>
        </p:nvPicPr>
        <p:blipFill>
          <a:blip r:embed="rId2"/>
          <a:stretch>
            <a:fillRect/>
          </a:stretch>
        </p:blipFill>
        <p:spPr>
          <a:xfrm>
            <a:off x="952500" y="3486638"/>
            <a:ext cx="10583008" cy="4977424"/>
          </a:xfrm>
          <a:prstGeom prst="rect">
            <a:avLst/>
          </a:prstGeom>
        </p:spPr>
      </p:pic>
    </p:spTree>
    <p:extLst>
      <p:ext uri="{BB962C8B-B14F-4D97-AF65-F5344CB8AC3E}">
        <p14:creationId xmlns:p14="http://schemas.microsoft.com/office/powerpoint/2010/main" val="16177922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Thank</a:t>
            </a:r>
            <a:r>
              <a:rPr lang="zh-CN" altLang="en-US" dirty="0" smtClean="0"/>
              <a:t> </a:t>
            </a:r>
            <a:r>
              <a:rPr lang="en-US" altLang="zh-CN" dirty="0" smtClean="0"/>
              <a:t>You	</a:t>
            </a:r>
            <a:endParaRPr lang="en-US" dirty="0"/>
          </a:p>
        </p:txBody>
      </p:sp>
      <p:sp>
        <p:nvSpPr>
          <p:cNvPr id="3" name="文本占位符 2"/>
          <p:cNvSpPr>
            <a:spLocks noGrp="1"/>
          </p:cNvSpPr>
          <p:nvPr>
            <p:ph type="body" idx="1"/>
          </p:nvPr>
        </p:nvSpPr>
        <p:spPr>
          <a:xfrm>
            <a:off x="4492869" y="3165230"/>
            <a:ext cx="6268915" cy="4141177"/>
          </a:xfrm>
        </p:spPr>
        <p:txBody>
          <a:bodyPr>
            <a:normAutofit/>
          </a:bodyPr>
          <a:lstStyle/>
          <a:p>
            <a:r>
              <a:rPr lang="en-US" altLang="zh-CN" sz="6600" dirty="0" smtClean="0"/>
              <a:t>Q</a:t>
            </a:r>
            <a:r>
              <a:rPr lang="zh-CN" altLang="en-US" sz="6600" dirty="0" smtClean="0"/>
              <a:t> </a:t>
            </a:r>
            <a:r>
              <a:rPr lang="en-US" altLang="zh-CN" sz="6600" dirty="0" smtClean="0"/>
              <a:t>&amp;</a:t>
            </a:r>
            <a:r>
              <a:rPr lang="zh-CN" altLang="en-US" sz="6600" dirty="0" smtClean="0"/>
              <a:t> </a:t>
            </a:r>
            <a:r>
              <a:rPr lang="en-US" altLang="zh-CN" sz="6600" dirty="0" smtClean="0"/>
              <a:t>A</a:t>
            </a:r>
            <a:endParaRPr lang="en-US" sz="6600" dirty="0"/>
          </a:p>
        </p:txBody>
      </p:sp>
    </p:spTree>
    <p:extLst>
      <p:ext uri="{BB962C8B-B14F-4D97-AF65-F5344CB8AC3E}">
        <p14:creationId xmlns:p14="http://schemas.microsoft.com/office/powerpoint/2010/main" val="192814926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rPr lang="en-US" altLang="zh-CN" dirty="0"/>
              <a:t>Proposal	</a:t>
            </a:r>
            <a:endParaRPr dirty="0"/>
          </a:p>
        </p:txBody>
      </p:sp>
      <p:sp>
        <p:nvSpPr>
          <p:cNvPr id="123" name="Shape 123"/>
          <p:cNvSpPr>
            <a:spLocks noGrp="1"/>
          </p:cNvSpPr>
          <p:nvPr>
            <p:ph type="body" idx="1"/>
          </p:nvPr>
        </p:nvSpPr>
        <p:spPr>
          <a:prstGeom prst="rect">
            <a:avLst/>
          </a:prstGeom>
        </p:spPr>
        <p:txBody>
          <a:bodyPr/>
          <a:lstStyle/>
          <a:p>
            <a:r>
              <a:rPr lang="en-US" altLang="zh-CN" dirty="0"/>
              <a:t>Macro-Analysis</a:t>
            </a:r>
            <a:r>
              <a:rPr lang="zh-CN" altLang="en-US" dirty="0"/>
              <a:t> </a:t>
            </a:r>
            <a:r>
              <a:rPr lang="en-US" altLang="zh-CN" dirty="0"/>
              <a:t>and</a:t>
            </a:r>
            <a:r>
              <a:rPr lang="zh-CN" altLang="en-US" dirty="0"/>
              <a:t> </a:t>
            </a:r>
            <a:r>
              <a:rPr lang="en-US" altLang="zh-CN" dirty="0"/>
              <a:t>prediction</a:t>
            </a:r>
            <a:r>
              <a:rPr lang="zh-CN" altLang="en-US" dirty="0"/>
              <a:t> </a:t>
            </a:r>
            <a:r>
              <a:rPr lang="en-US" altLang="zh-CN" dirty="0"/>
              <a:t>of</a:t>
            </a:r>
            <a:r>
              <a:rPr lang="zh-CN" altLang="en-US" dirty="0"/>
              <a:t> </a:t>
            </a:r>
            <a:r>
              <a:rPr lang="en-US" altLang="zh-CN" dirty="0"/>
              <a:t>energy</a:t>
            </a:r>
            <a:r>
              <a:rPr lang="zh-CN" altLang="en-US" dirty="0"/>
              <a:t> </a:t>
            </a:r>
            <a:r>
              <a:rPr lang="en-US" altLang="zh-CN" dirty="0"/>
              <a:t>consumption</a:t>
            </a:r>
            <a:r>
              <a:rPr lang="zh-CN" altLang="en-US" dirty="0"/>
              <a:t> </a:t>
            </a:r>
            <a:r>
              <a:rPr lang="en-US" altLang="zh-CN" dirty="0"/>
              <a:t>of</a:t>
            </a:r>
            <a:r>
              <a:rPr lang="zh-CN" altLang="en-US" dirty="0"/>
              <a:t> </a:t>
            </a:r>
            <a:r>
              <a:rPr lang="en-US" altLang="zh-CN" dirty="0"/>
              <a:t>all</a:t>
            </a:r>
            <a:r>
              <a:rPr lang="zh-CN" altLang="en-US" dirty="0"/>
              <a:t> </a:t>
            </a:r>
            <a:r>
              <a:rPr lang="en-US" altLang="zh-CN" dirty="0"/>
              <a:t>the</a:t>
            </a:r>
            <a:r>
              <a:rPr lang="zh-CN" altLang="en-US" dirty="0"/>
              <a:t> </a:t>
            </a:r>
            <a:r>
              <a:rPr lang="en-US" altLang="zh-CN" dirty="0"/>
              <a:t>properties</a:t>
            </a:r>
            <a:r>
              <a:rPr lang="zh-CN" altLang="en-US" dirty="0"/>
              <a:t> </a:t>
            </a:r>
            <a:r>
              <a:rPr lang="en-US" altLang="zh-CN" dirty="0"/>
              <a:t>under</a:t>
            </a:r>
            <a:r>
              <a:rPr lang="zh-CN" altLang="en-US" dirty="0"/>
              <a:t> </a:t>
            </a:r>
            <a:r>
              <a:rPr lang="en-US" altLang="zh-CN" dirty="0"/>
              <a:t>City</a:t>
            </a:r>
            <a:r>
              <a:rPr lang="zh-CN" altLang="en-US" dirty="0"/>
              <a:t> </a:t>
            </a:r>
            <a:r>
              <a:rPr lang="en-US" altLang="zh-CN" dirty="0"/>
              <a:t>of</a:t>
            </a:r>
            <a:r>
              <a:rPr lang="zh-CN" altLang="en-US" dirty="0"/>
              <a:t> </a:t>
            </a:r>
            <a:r>
              <a:rPr lang="en-US" altLang="zh-CN" dirty="0"/>
              <a:t>Boston</a:t>
            </a:r>
            <a:r>
              <a:rPr lang="zh-CN" altLang="en-US" dirty="0"/>
              <a:t> </a:t>
            </a:r>
            <a:endParaRPr lang="en-US" altLang="zh-CN" dirty="0"/>
          </a:p>
          <a:p>
            <a:r>
              <a:rPr lang="en-US" altLang="zh-CN" dirty="0"/>
              <a:t>Micro-Analysis</a:t>
            </a:r>
            <a:r>
              <a:rPr lang="zh-CN" altLang="en-US" dirty="0"/>
              <a:t> </a:t>
            </a:r>
            <a:r>
              <a:rPr lang="en-US" altLang="zh-CN" dirty="0"/>
              <a:t>and</a:t>
            </a:r>
            <a:r>
              <a:rPr lang="zh-CN" altLang="en-US" dirty="0"/>
              <a:t> </a:t>
            </a:r>
            <a:r>
              <a:rPr lang="en-US" altLang="zh-CN" dirty="0"/>
              <a:t>prediction</a:t>
            </a:r>
            <a:r>
              <a:rPr lang="zh-CN" altLang="en-US" dirty="0"/>
              <a:t> </a:t>
            </a:r>
            <a:r>
              <a:rPr lang="en-US" altLang="zh-CN" dirty="0"/>
              <a:t>of</a:t>
            </a:r>
            <a:r>
              <a:rPr lang="zh-CN" altLang="en-US" dirty="0"/>
              <a:t> </a:t>
            </a:r>
            <a:r>
              <a:rPr lang="en-US" altLang="zh-CN" dirty="0"/>
              <a:t>energy</a:t>
            </a:r>
            <a:r>
              <a:rPr lang="zh-CN" altLang="en-US" dirty="0"/>
              <a:t> </a:t>
            </a:r>
            <a:r>
              <a:rPr lang="en-US" altLang="zh-CN" dirty="0"/>
              <a:t>consumption</a:t>
            </a:r>
            <a:r>
              <a:rPr lang="zh-CN" altLang="en-US" dirty="0"/>
              <a:t> </a:t>
            </a:r>
            <a:r>
              <a:rPr lang="en-US" altLang="zh-CN" dirty="0"/>
              <a:t>every</a:t>
            </a:r>
            <a:r>
              <a:rPr lang="zh-CN" altLang="en-US" dirty="0"/>
              <a:t> </a:t>
            </a:r>
            <a:r>
              <a:rPr lang="en-US" altLang="zh-CN" dirty="0"/>
              <a:t>single</a:t>
            </a:r>
            <a:r>
              <a:rPr lang="zh-CN" altLang="en-US" dirty="0"/>
              <a:t> </a:t>
            </a:r>
            <a:r>
              <a:rPr lang="en-US" altLang="zh-CN" dirty="0"/>
              <a:t>property</a:t>
            </a:r>
            <a:r>
              <a:rPr lang="zh-CN" altLang="en-US" dirty="0"/>
              <a:t> </a:t>
            </a:r>
            <a:r>
              <a:rPr lang="en-US" altLang="zh-CN" dirty="0"/>
              <a:t>under</a:t>
            </a:r>
            <a:r>
              <a:rPr lang="zh-CN" altLang="en-US" dirty="0"/>
              <a:t> </a:t>
            </a:r>
            <a:r>
              <a:rPr lang="en-US" altLang="zh-CN" dirty="0"/>
              <a:t>City</a:t>
            </a:r>
            <a:r>
              <a:rPr lang="zh-CN" altLang="en-US" dirty="0"/>
              <a:t> </a:t>
            </a:r>
            <a:r>
              <a:rPr lang="en-US" altLang="zh-CN" dirty="0"/>
              <a:t>of</a:t>
            </a:r>
            <a:r>
              <a:rPr lang="zh-CN" altLang="en-US" dirty="0"/>
              <a:t> </a:t>
            </a:r>
            <a:r>
              <a:rPr lang="en-US" altLang="zh-CN" dirty="0"/>
              <a:t>Boston</a:t>
            </a:r>
          </a:p>
          <a:p>
            <a:endParaRPr dirty="0"/>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Shape 122"/>
          <p:cNvSpPr>
            <a:spLocks noGrp="1"/>
          </p:cNvSpPr>
          <p:nvPr>
            <p:ph type="title"/>
          </p:nvPr>
        </p:nvSpPr>
        <p:spPr>
          <a:prstGeom prst="rect">
            <a:avLst/>
          </a:prstGeom>
        </p:spPr>
        <p:txBody>
          <a:bodyPr/>
          <a:lstStyle/>
          <a:p>
            <a:r>
              <a:rPr lang="en-US" altLang="zh-CN" dirty="0"/>
              <a:t>Proposal	</a:t>
            </a:r>
            <a:endParaRPr dirty="0"/>
          </a:p>
        </p:txBody>
      </p:sp>
      <p:sp>
        <p:nvSpPr>
          <p:cNvPr id="123" name="Shape 123"/>
          <p:cNvSpPr>
            <a:spLocks noGrp="1"/>
          </p:cNvSpPr>
          <p:nvPr>
            <p:ph type="body" idx="1"/>
          </p:nvPr>
        </p:nvSpPr>
        <p:spPr>
          <a:prstGeom prst="rect">
            <a:avLst/>
          </a:prstGeom>
        </p:spPr>
        <p:txBody>
          <a:bodyPr/>
          <a:lstStyle/>
          <a:p>
            <a:endParaRPr lang="en-US" altLang="zh-CN" dirty="0"/>
          </a:p>
          <a:p>
            <a:r>
              <a:rPr lang="en-US" altLang="zh-CN" dirty="0"/>
              <a:t>Deploy</a:t>
            </a:r>
            <a:r>
              <a:rPr lang="zh-CN" altLang="en-US" dirty="0"/>
              <a:t> </a:t>
            </a:r>
            <a:r>
              <a:rPr lang="en-US" altLang="zh-CN" dirty="0"/>
              <a:t>a</a:t>
            </a:r>
            <a:r>
              <a:rPr lang="zh-CN" altLang="en-US" dirty="0"/>
              <a:t> </a:t>
            </a:r>
            <a:r>
              <a:rPr lang="en-US" altLang="zh-CN" dirty="0"/>
              <a:t>web</a:t>
            </a:r>
            <a:r>
              <a:rPr lang="zh-CN" altLang="en-US" dirty="0"/>
              <a:t> </a:t>
            </a:r>
            <a:r>
              <a:rPr lang="en-US" altLang="zh-CN" dirty="0"/>
              <a:t>service</a:t>
            </a:r>
            <a:r>
              <a:rPr lang="zh-CN" altLang="en-US" dirty="0"/>
              <a:t> </a:t>
            </a:r>
            <a:endParaRPr lang="en-US" altLang="zh-CN" dirty="0"/>
          </a:p>
          <a:p>
            <a:r>
              <a:rPr lang="en-US" altLang="zh-CN" dirty="0"/>
              <a:t>Provide</a:t>
            </a:r>
            <a:r>
              <a:rPr lang="zh-CN" altLang="en-US" dirty="0"/>
              <a:t> </a:t>
            </a:r>
            <a:r>
              <a:rPr lang="en-US" altLang="zh-CN" dirty="0"/>
              <a:t>the</a:t>
            </a:r>
            <a:r>
              <a:rPr lang="zh-CN" altLang="en-US" dirty="0"/>
              <a:t> </a:t>
            </a:r>
            <a:r>
              <a:rPr lang="en-US" altLang="zh-CN" dirty="0"/>
              <a:t>prediction</a:t>
            </a:r>
            <a:r>
              <a:rPr lang="zh-CN" altLang="en-US" dirty="0"/>
              <a:t> </a:t>
            </a:r>
            <a:r>
              <a:rPr lang="en-US" altLang="zh-CN" dirty="0"/>
              <a:t>of</a:t>
            </a:r>
            <a:r>
              <a:rPr lang="zh-CN" altLang="en-US" dirty="0"/>
              <a:t> </a:t>
            </a:r>
            <a:r>
              <a:rPr lang="en-US" altLang="zh-CN" dirty="0"/>
              <a:t>the</a:t>
            </a:r>
            <a:r>
              <a:rPr lang="zh-CN" altLang="en-US" dirty="0"/>
              <a:t> </a:t>
            </a:r>
            <a:r>
              <a:rPr lang="en-US" altLang="zh-CN" dirty="0"/>
              <a:t>specific</a:t>
            </a:r>
            <a:r>
              <a:rPr lang="zh-CN" altLang="en-US" dirty="0"/>
              <a:t> </a:t>
            </a:r>
            <a:r>
              <a:rPr lang="en-US" altLang="zh-CN" dirty="0"/>
              <a:t>time</a:t>
            </a:r>
            <a:r>
              <a:rPr lang="zh-CN" altLang="en-US" dirty="0"/>
              <a:t> </a:t>
            </a:r>
            <a:r>
              <a:rPr lang="en-US" altLang="zh-CN" dirty="0"/>
              <a:t>and</a:t>
            </a:r>
            <a:r>
              <a:rPr lang="zh-CN" altLang="en-US" dirty="0"/>
              <a:t> </a:t>
            </a:r>
            <a:r>
              <a:rPr lang="en-US" altLang="zh-CN" dirty="0"/>
              <a:t>location</a:t>
            </a:r>
            <a:r>
              <a:rPr lang="zh-CN" altLang="en-US" dirty="0"/>
              <a:t> </a:t>
            </a:r>
            <a:r>
              <a:rPr lang="en-US" altLang="zh-CN" dirty="0"/>
              <a:t>of</a:t>
            </a:r>
            <a:r>
              <a:rPr lang="zh-CN" altLang="en-US" dirty="0"/>
              <a:t> </a:t>
            </a:r>
            <a:r>
              <a:rPr lang="en-US" altLang="zh-CN" dirty="0"/>
              <a:t>the</a:t>
            </a:r>
            <a:r>
              <a:rPr lang="zh-CN" altLang="en-US" dirty="0"/>
              <a:t> </a:t>
            </a:r>
            <a:r>
              <a:rPr lang="en-US" altLang="zh-CN" dirty="0"/>
              <a:t>properties</a:t>
            </a:r>
          </a:p>
          <a:p>
            <a:r>
              <a:rPr lang="en-US" altLang="zh-CN" dirty="0"/>
              <a:t>Provide</a:t>
            </a:r>
            <a:r>
              <a:rPr lang="zh-CN" altLang="en-US" dirty="0"/>
              <a:t> </a:t>
            </a:r>
            <a:r>
              <a:rPr lang="en-US" altLang="zh-CN" dirty="0"/>
              <a:t>the</a:t>
            </a:r>
            <a:r>
              <a:rPr lang="zh-CN" altLang="en-US" dirty="0"/>
              <a:t> </a:t>
            </a:r>
            <a:r>
              <a:rPr lang="en-US" altLang="zh-CN" dirty="0"/>
              <a:t>prediction</a:t>
            </a:r>
            <a:r>
              <a:rPr lang="zh-CN" altLang="en-US" dirty="0"/>
              <a:t> </a:t>
            </a:r>
            <a:r>
              <a:rPr lang="en-US" altLang="zh-CN" dirty="0"/>
              <a:t>of</a:t>
            </a:r>
            <a:r>
              <a:rPr lang="zh-CN" altLang="en-US" dirty="0"/>
              <a:t> </a:t>
            </a:r>
            <a:r>
              <a:rPr lang="en-US" altLang="zh-CN" dirty="0"/>
              <a:t>the</a:t>
            </a:r>
            <a:r>
              <a:rPr lang="zh-CN" altLang="en-US" dirty="0"/>
              <a:t> </a:t>
            </a:r>
            <a:r>
              <a:rPr lang="en-US" altLang="zh-CN" dirty="0"/>
              <a:t>overall</a:t>
            </a:r>
            <a:r>
              <a:rPr lang="zh-CN" altLang="en-US" dirty="0"/>
              <a:t> </a:t>
            </a:r>
            <a:r>
              <a:rPr lang="en-US" altLang="zh-CN" dirty="0"/>
              <a:t>consumption</a:t>
            </a:r>
            <a:r>
              <a:rPr lang="zh-CN" altLang="en-US" dirty="0"/>
              <a:t> </a:t>
            </a:r>
            <a:r>
              <a:rPr lang="en-US" altLang="zh-CN" dirty="0"/>
              <a:t>of</a:t>
            </a:r>
            <a:r>
              <a:rPr lang="zh-CN" altLang="en-US" dirty="0"/>
              <a:t> </a:t>
            </a:r>
            <a:r>
              <a:rPr lang="en-US" altLang="zh-CN" dirty="0"/>
              <a:t>all</a:t>
            </a:r>
            <a:r>
              <a:rPr lang="zh-CN" altLang="en-US" dirty="0"/>
              <a:t> </a:t>
            </a:r>
            <a:r>
              <a:rPr lang="en-US" altLang="zh-CN" dirty="0"/>
              <a:t>the</a:t>
            </a:r>
            <a:r>
              <a:rPr lang="zh-CN" altLang="en-US" dirty="0"/>
              <a:t> </a:t>
            </a:r>
            <a:r>
              <a:rPr lang="en-US" altLang="zh-CN" dirty="0"/>
              <a:t>properties</a:t>
            </a:r>
            <a:endParaRPr lang="en-US" dirty="0"/>
          </a:p>
          <a:p>
            <a:endParaRPr lang="en-US" dirty="0"/>
          </a:p>
          <a:p>
            <a:endParaRPr dirty="0"/>
          </a:p>
        </p:txBody>
      </p:sp>
    </p:spTree>
    <p:extLst>
      <p:ext uri="{BB962C8B-B14F-4D97-AF65-F5344CB8AC3E}">
        <p14:creationId xmlns:p14="http://schemas.microsoft.com/office/powerpoint/2010/main" val="283759055"/>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87387" y="704297"/>
            <a:ext cx="9006509" cy="965478"/>
          </a:xfrm>
        </p:spPr>
        <p:txBody>
          <a:bodyPr>
            <a:normAutofit fontScale="90000"/>
          </a:bodyPr>
          <a:lstStyle/>
          <a:p>
            <a:r>
              <a:rPr lang="en-US" altLang="zh-CN" dirty="0"/>
              <a:t>Visualization</a:t>
            </a:r>
            <a:endParaRPr lang="en-US" dirty="0"/>
          </a:p>
        </p:txBody>
      </p:sp>
      <p:sp>
        <p:nvSpPr>
          <p:cNvPr id="3" name="文本占位符 2"/>
          <p:cNvSpPr>
            <a:spLocks noGrp="1"/>
          </p:cNvSpPr>
          <p:nvPr>
            <p:ph type="body" idx="1"/>
          </p:nvPr>
        </p:nvSpPr>
        <p:spPr>
          <a:xfrm>
            <a:off x="952500" y="2054087"/>
            <a:ext cx="11099800" cy="1027043"/>
          </a:xfrm>
        </p:spPr>
        <p:txBody>
          <a:bodyPr/>
          <a:lstStyle/>
          <a:p>
            <a:r>
              <a:rPr lang="en-US" dirty="0"/>
              <a:t>Marco Analysis  </a:t>
            </a:r>
            <a:r>
              <a:rPr lang="en-US" altLang="zh-CN" dirty="0"/>
              <a:t>for Month</a:t>
            </a:r>
            <a:endParaRPr lang="en-US" dirty="0"/>
          </a:p>
        </p:txBody>
      </p:sp>
      <p:pic>
        <p:nvPicPr>
          <p:cNvPr id="4" name="图片 3"/>
          <p:cNvPicPr>
            <a:picLocks noChangeAspect="1"/>
          </p:cNvPicPr>
          <p:nvPr/>
        </p:nvPicPr>
        <p:blipFill>
          <a:blip r:embed="rId2"/>
          <a:stretch>
            <a:fillRect/>
          </a:stretch>
        </p:blipFill>
        <p:spPr>
          <a:xfrm>
            <a:off x="1502759" y="3081130"/>
            <a:ext cx="9966997" cy="6153982"/>
          </a:xfrm>
          <a:prstGeom prst="rect">
            <a:avLst/>
          </a:prstGeom>
        </p:spPr>
      </p:pic>
    </p:spTree>
    <p:extLst>
      <p:ext uri="{BB962C8B-B14F-4D97-AF65-F5344CB8AC3E}">
        <p14:creationId xmlns:p14="http://schemas.microsoft.com/office/powerpoint/2010/main" val="419482860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87387" y="704297"/>
            <a:ext cx="9006509" cy="965478"/>
          </a:xfrm>
        </p:spPr>
        <p:txBody>
          <a:bodyPr>
            <a:normAutofit fontScale="90000"/>
          </a:bodyPr>
          <a:lstStyle/>
          <a:p>
            <a:r>
              <a:rPr lang="en-US" altLang="zh-CN" dirty="0"/>
              <a:t>Visualization</a:t>
            </a:r>
            <a:endParaRPr lang="en-US" dirty="0"/>
          </a:p>
        </p:txBody>
      </p:sp>
      <p:sp>
        <p:nvSpPr>
          <p:cNvPr id="3" name="文本占位符 2"/>
          <p:cNvSpPr>
            <a:spLocks noGrp="1"/>
          </p:cNvSpPr>
          <p:nvPr>
            <p:ph type="body" idx="1"/>
          </p:nvPr>
        </p:nvSpPr>
        <p:spPr>
          <a:xfrm>
            <a:off x="952500" y="1861482"/>
            <a:ext cx="11099800" cy="1027043"/>
          </a:xfrm>
        </p:spPr>
        <p:txBody>
          <a:bodyPr/>
          <a:lstStyle/>
          <a:p>
            <a:r>
              <a:rPr lang="en-US" dirty="0"/>
              <a:t>Marco Analysis  </a:t>
            </a:r>
            <a:r>
              <a:rPr lang="en-US" altLang="zh-CN" dirty="0"/>
              <a:t>for Day</a:t>
            </a:r>
            <a:endParaRPr lang="en-US" dirty="0"/>
          </a:p>
        </p:txBody>
      </p:sp>
      <p:pic>
        <p:nvPicPr>
          <p:cNvPr id="5" name="图片 4"/>
          <p:cNvPicPr>
            <a:picLocks noChangeAspect="1"/>
          </p:cNvPicPr>
          <p:nvPr/>
        </p:nvPicPr>
        <p:blipFill>
          <a:blip r:embed="rId2"/>
          <a:stretch>
            <a:fillRect/>
          </a:stretch>
        </p:blipFill>
        <p:spPr>
          <a:xfrm>
            <a:off x="932621" y="2888525"/>
            <a:ext cx="10716040" cy="6726375"/>
          </a:xfrm>
          <a:prstGeom prst="rect">
            <a:avLst/>
          </a:prstGeom>
        </p:spPr>
      </p:pic>
    </p:spTree>
    <p:extLst>
      <p:ext uri="{BB962C8B-B14F-4D97-AF65-F5344CB8AC3E}">
        <p14:creationId xmlns:p14="http://schemas.microsoft.com/office/powerpoint/2010/main" val="85533459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87387" y="704297"/>
            <a:ext cx="9006509" cy="965478"/>
          </a:xfrm>
        </p:spPr>
        <p:txBody>
          <a:bodyPr>
            <a:normAutofit fontScale="90000"/>
          </a:bodyPr>
          <a:lstStyle/>
          <a:p>
            <a:r>
              <a:rPr lang="en-US" altLang="zh-CN" dirty="0"/>
              <a:t>Visualization</a:t>
            </a:r>
            <a:endParaRPr lang="en-US" dirty="0"/>
          </a:p>
        </p:txBody>
      </p:sp>
      <p:sp>
        <p:nvSpPr>
          <p:cNvPr id="3" name="文本占位符 2"/>
          <p:cNvSpPr>
            <a:spLocks noGrp="1"/>
          </p:cNvSpPr>
          <p:nvPr>
            <p:ph type="body" idx="1"/>
          </p:nvPr>
        </p:nvSpPr>
        <p:spPr>
          <a:xfrm>
            <a:off x="952500" y="1722335"/>
            <a:ext cx="11099800" cy="1027043"/>
          </a:xfrm>
        </p:spPr>
        <p:txBody>
          <a:bodyPr>
            <a:normAutofit fontScale="92500" lnSpcReduction="20000"/>
          </a:bodyPr>
          <a:lstStyle/>
          <a:p>
            <a:r>
              <a:rPr lang="en-US" dirty="0"/>
              <a:t>The Marco Energy Consumption with working day and no-working day</a:t>
            </a:r>
          </a:p>
        </p:txBody>
      </p:sp>
      <p:pic>
        <p:nvPicPr>
          <p:cNvPr id="4" name="图片 3"/>
          <p:cNvPicPr>
            <a:picLocks noChangeAspect="1"/>
          </p:cNvPicPr>
          <p:nvPr/>
        </p:nvPicPr>
        <p:blipFill>
          <a:blip r:embed="rId2"/>
          <a:stretch>
            <a:fillRect/>
          </a:stretch>
        </p:blipFill>
        <p:spPr>
          <a:xfrm>
            <a:off x="1787387" y="3094188"/>
            <a:ext cx="9145657" cy="6117135"/>
          </a:xfrm>
          <a:prstGeom prst="rect">
            <a:avLst/>
          </a:prstGeom>
        </p:spPr>
      </p:pic>
    </p:spTree>
    <p:extLst>
      <p:ext uri="{BB962C8B-B14F-4D97-AF65-F5344CB8AC3E}">
        <p14:creationId xmlns:p14="http://schemas.microsoft.com/office/powerpoint/2010/main" val="405082356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87387" y="704297"/>
            <a:ext cx="9006509" cy="965478"/>
          </a:xfrm>
        </p:spPr>
        <p:txBody>
          <a:bodyPr>
            <a:normAutofit fontScale="90000"/>
          </a:bodyPr>
          <a:lstStyle/>
          <a:p>
            <a:r>
              <a:rPr lang="en-US" altLang="zh-CN" dirty="0"/>
              <a:t>Visualization</a:t>
            </a:r>
            <a:endParaRPr lang="en-US" dirty="0"/>
          </a:p>
        </p:txBody>
      </p:sp>
      <p:sp>
        <p:nvSpPr>
          <p:cNvPr id="3" name="文本占位符 2"/>
          <p:cNvSpPr>
            <a:spLocks noGrp="1"/>
          </p:cNvSpPr>
          <p:nvPr>
            <p:ph type="body" idx="1"/>
          </p:nvPr>
        </p:nvSpPr>
        <p:spPr>
          <a:xfrm>
            <a:off x="952500" y="1722335"/>
            <a:ext cx="11099800" cy="1371853"/>
          </a:xfrm>
        </p:spPr>
        <p:txBody>
          <a:bodyPr>
            <a:normAutofit fontScale="62500" lnSpcReduction="20000"/>
          </a:bodyPr>
          <a:lstStyle/>
          <a:p>
            <a:r>
              <a:rPr lang="en-US" dirty="0"/>
              <a:t>According to the graph we can easily distinguish the changes from month to month in one year, and changes from day by day in each month. The next step for our analysis is to get the whole trend of energy consumptions in the whole year on the unit of date.</a:t>
            </a:r>
          </a:p>
        </p:txBody>
      </p:sp>
      <p:pic>
        <p:nvPicPr>
          <p:cNvPr id="5" name="图片 4"/>
          <p:cNvPicPr>
            <a:picLocks noChangeAspect="1"/>
          </p:cNvPicPr>
          <p:nvPr/>
        </p:nvPicPr>
        <p:blipFill>
          <a:blip r:embed="rId2"/>
          <a:stretch>
            <a:fillRect/>
          </a:stretch>
        </p:blipFill>
        <p:spPr>
          <a:xfrm>
            <a:off x="952500" y="3299792"/>
            <a:ext cx="10808234" cy="5363132"/>
          </a:xfrm>
          <a:prstGeom prst="rect">
            <a:avLst/>
          </a:prstGeom>
        </p:spPr>
      </p:pic>
    </p:spTree>
    <p:extLst>
      <p:ext uri="{BB962C8B-B14F-4D97-AF65-F5344CB8AC3E}">
        <p14:creationId xmlns:p14="http://schemas.microsoft.com/office/powerpoint/2010/main" val="146081712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87387" y="704297"/>
            <a:ext cx="9006509" cy="965478"/>
          </a:xfrm>
        </p:spPr>
        <p:txBody>
          <a:bodyPr>
            <a:normAutofit fontScale="90000"/>
          </a:bodyPr>
          <a:lstStyle/>
          <a:p>
            <a:r>
              <a:rPr lang="en-US" altLang="zh-CN" dirty="0"/>
              <a:t>Visualization</a:t>
            </a:r>
            <a:endParaRPr lang="en-US" dirty="0"/>
          </a:p>
        </p:txBody>
      </p:sp>
      <p:sp>
        <p:nvSpPr>
          <p:cNvPr id="3" name="文本占位符 2"/>
          <p:cNvSpPr>
            <a:spLocks noGrp="1"/>
          </p:cNvSpPr>
          <p:nvPr>
            <p:ph type="body" idx="1"/>
          </p:nvPr>
        </p:nvSpPr>
        <p:spPr>
          <a:xfrm>
            <a:off x="952500" y="1722335"/>
            <a:ext cx="11099800" cy="1371853"/>
          </a:xfrm>
        </p:spPr>
        <p:txBody>
          <a:bodyPr>
            <a:normAutofit fontScale="92500"/>
          </a:bodyPr>
          <a:lstStyle/>
          <a:p>
            <a:r>
              <a:rPr lang="en-US" dirty="0"/>
              <a:t>For micro analysis, we analysis different buildings’ energy consumption range through variables</a:t>
            </a:r>
          </a:p>
        </p:txBody>
      </p:sp>
      <p:pic>
        <p:nvPicPr>
          <p:cNvPr id="4" name="图片 3"/>
          <p:cNvPicPr>
            <a:picLocks noChangeAspect="1"/>
          </p:cNvPicPr>
          <p:nvPr/>
        </p:nvPicPr>
        <p:blipFill>
          <a:blip r:embed="rId2"/>
          <a:stretch>
            <a:fillRect/>
          </a:stretch>
        </p:blipFill>
        <p:spPr>
          <a:xfrm>
            <a:off x="3250468" y="3094188"/>
            <a:ext cx="6271218" cy="6516461"/>
          </a:xfrm>
          <a:prstGeom prst="rect">
            <a:avLst/>
          </a:prstGeom>
        </p:spPr>
      </p:pic>
    </p:spTree>
    <p:extLst>
      <p:ext uri="{BB962C8B-B14F-4D97-AF65-F5344CB8AC3E}">
        <p14:creationId xmlns:p14="http://schemas.microsoft.com/office/powerpoint/2010/main" val="211318483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787387" y="704297"/>
            <a:ext cx="9006509" cy="965478"/>
          </a:xfrm>
        </p:spPr>
        <p:txBody>
          <a:bodyPr>
            <a:normAutofit fontScale="90000"/>
          </a:bodyPr>
          <a:lstStyle/>
          <a:p>
            <a:r>
              <a:rPr lang="en-US" altLang="zh-CN" dirty="0"/>
              <a:t>Visualization</a:t>
            </a:r>
            <a:endParaRPr lang="en-US" dirty="0"/>
          </a:p>
        </p:txBody>
      </p:sp>
      <p:sp>
        <p:nvSpPr>
          <p:cNvPr id="3" name="文本占位符 2"/>
          <p:cNvSpPr>
            <a:spLocks noGrp="1"/>
          </p:cNvSpPr>
          <p:nvPr>
            <p:ph type="body" idx="1"/>
          </p:nvPr>
        </p:nvSpPr>
        <p:spPr>
          <a:xfrm>
            <a:off x="952500" y="1722335"/>
            <a:ext cx="11099800" cy="1371853"/>
          </a:xfrm>
        </p:spPr>
        <p:txBody>
          <a:bodyPr>
            <a:normAutofit/>
          </a:bodyPr>
          <a:lstStyle/>
          <a:p>
            <a:r>
              <a:rPr lang="en-US" dirty="0"/>
              <a:t>The box-graph also offer us a clear visual for building’s power-factors. </a:t>
            </a:r>
          </a:p>
        </p:txBody>
      </p:sp>
      <p:pic>
        <p:nvPicPr>
          <p:cNvPr id="5" name="图片 4"/>
          <p:cNvPicPr>
            <a:picLocks noChangeAspect="1"/>
          </p:cNvPicPr>
          <p:nvPr/>
        </p:nvPicPr>
        <p:blipFill>
          <a:blip r:embed="rId2"/>
          <a:stretch>
            <a:fillRect/>
          </a:stretch>
        </p:blipFill>
        <p:spPr>
          <a:xfrm>
            <a:off x="952499" y="3146748"/>
            <a:ext cx="11068897" cy="6130467"/>
          </a:xfrm>
          <a:prstGeom prst="rect">
            <a:avLst/>
          </a:prstGeom>
        </p:spPr>
      </p:pic>
    </p:spTree>
    <p:extLst>
      <p:ext uri="{BB962C8B-B14F-4D97-AF65-F5344CB8AC3E}">
        <p14:creationId xmlns:p14="http://schemas.microsoft.com/office/powerpoint/2010/main" val="2506115594"/>
      </p:ext>
    </p:extLst>
  </p:cSld>
  <p:clrMapOvr>
    <a:masterClrMapping/>
  </p:clrMapOvr>
  <p:transition spd="med"/>
</p:sld>
</file>

<file path=ppt/theme/theme1.xml><?xml version="1.0" encoding="utf-8"?>
<a:theme xmlns:a="http://schemas.openxmlformats.org/drawingml/2006/main" name="Gradient">
  <a:themeElements>
    <a:clrScheme name="Gradient">
      <a:dk1>
        <a:srgbClr val="FF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357</TotalTime>
  <Words>238</Words>
  <Application>Microsoft Macintosh PowerPoint</Application>
  <PresentationFormat>Custom</PresentationFormat>
  <Paragraphs>35</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Helvetica</vt:lpstr>
      <vt:lpstr>Helvetica Light</vt:lpstr>
      <vt:lpstr>Helvetica Neue</vt:lpstr>
      <vt:lpstr>Gradient</vt:lpstr>
      <vt:lpstr>Assignment3 Proposal </vt:lpstr>
      <vt:lpstr>Proposal </vt:lpstr>
      <vt:lpstr>Proposal </vt:lpstr>
      <vt:lpstr>Visualization</vt:lpstr>
      <vt:lpstr>Visualization</vt:lpstr>
      <vt:lpstr>Visualization</vt:lpstr>
      <vt:lpstr>Visualization</vt:lpstr>
      <vt:lpstr>Visualization</vt:lpstr>
      <vt:lpstr>Visualization</vt:lpstr>
      <vt:lpstr>Visualization</vt:lpstr>
      <vt:lpstr>Pre-processing The Data </vt:lpstr>
      <vt:lpstr>Pre-processing The Data </vt:lpstr>
      <vt:lpstr>The Final Dataset</vt:lpstr>
      <vt:lpstr>Model in Azure</vt:lpstr>
      <vt:lpstr>The Final Dataset</vt:lpstr>
      <vt:lpstr>Front End </vt:lpstr>
      <vt:lpstr>Back End</vt:lpstr>
      <vt:lpstr>Thank You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dc:title>
  <dc:creator>chang yu</dc:creator>
  <cp:lastModifiedBy>You Li</cp:lastModifiedBy>
  <cp:revision>19</cp:revision>
  <dcterms:modified xsi:type="dcterms:W3CDTF">2016-04-18T03:10:28Z</dcterms:modified>
</cp:coreProperties>
</file>